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4" r:id="rId1"/>
  </p:sldMasterIdLst>
  <p:notesMasterIdLst>
    <p:notesMasterId r:id="rId36"/>
  </p:notesMasterIdLst>
  <p:sldIdLst>
    <p:sldId id="256" r:id="rId2"/>
    <p:sldId id="258" r:id="rId3"/>
    <p:sldId id="259" r:id="rId4"/>
    <p:sldId id="261" r:id="rId5"/>
    <p:sldId id="260" r:id="rId6"/>
    <p:sldId id="263" r:id="rId7"/>
    <p:sldId id="262" r:id="rId8"/>
    <p:sldId id="274" r:id="rId9"/>
    <p:sldId id="275" r:id="rId10"/>
    <p:sldId id="266" r:id="rId11"/>
    <p:sldId id="267" r:id="rId12"/>
    <p:sldId id="268" r:id="rId13"/>
    <p:sldId id="269" r:id="rId14"/>
    <p:sldId id="270" r:id="rId15"/>
    <p:sldId id="271" r:id="rId16"/>
    <p:sldId id="276" r:id="rId17"/>
    <p:sldId id="277" r:id="rId18"/>
    <p:sldId id="272" r:id="rId19"/>
    <p:sldId id="273" r:id="rId20"/>
    <p:sldId id="278" r:id="rId21"/>
    <p:sldId id="279" r:id="rId22"/>
    <p:sldId id="283" r:id="rId23"/>
    <p:sldId id="282" r:id="rId24"/>
    <p:sldId id="280" r:id="rId25"/>
    <p:sldId id="281" r:id="rId26"/>
    <p:sldId id="287" r:id="rId27"/>
    <p:sldId id="285" r:id="rId28"/>
    <p:sldId id="292" r:id="rId29"/>
    <p:sldId id="288" r:id="rId30"/>
    <p:sldId id="286" r:id="rId31"/>
    <p:sldId id="289" r:id="rId32"/>
    <p:sldId id="290" r:id="rId33"/>
    <p:sldId id="291" r:id="rId34"/>
    <p:sldId id="265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0E82"/>
    <a:srgbClr val="FF9900"/>
    <a:srgbClr val="0099FF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1474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AB9779-A468-431F-A704-FB982532A603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F3689A-5F15-469B-90AE-1C17758D9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307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F3689A-5F15-469B-90AE-1C17758D93E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240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5CDB9-F6C0-4843-A74D-CEFE9ECC2E0D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F13F-8D6C-4B4C-9851-581E8726D38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545" y="76820"/>
            <a:ext cx="3787668" cy="6122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-26503" y="6747980"/>
            <a:ext cx="9171432" cy="10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534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5CDB9-F6C0-4843-A74D-CEFE9ECC2E0D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B442-C9A6-400E-B14C-7B8693E765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834352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5CDB9-F6C0-4843-A74D-CEFE9ECC2E0D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B442-C9A6-400E-B14C-7B8693E765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906970"/>
      </p:ext>
    </p:extLst>
  </p:cSld>
  <p:clrMapOvr>
    <a:masterClrMapping/>
  </p:clrMapOvr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5CDB9-F6C0-4843-A74D-CEFE9ECC2E0D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B442-C9A6-400E-B14C-7B8693E7658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545" y="76820"/>
            <a:ext cx="3787668" cy="61229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-26503" y="6747980"/>
            <a:ext cx="9171432" cy="10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571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5CDB9-F6C0-4843-A74D-CEFE9ECC2E0D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B442-C9A6-400E-B14C-7B8693E765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649313"/>
      </p:ext>
    </p:extLst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5CDB9-F6C0-4843-A74D-CEFE9ECC2E0D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B442-C9A6-400E-B14C-7B8693E765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888260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5CDB9-F6C0-4843-A74D-CEFE9ECC2E0D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B442-C9A6-400E-B14C-7B8693E765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265223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5CDB9-F6C0-4843-A74D-CEFE9ECC2E0D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B442-C9A6-400E-B14C-7B8693E765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302186"/>
      </p:ext>
    </p:extLst>
  </p:cSld>
  <p:clrMapOvr>
    <a:masterClrMapping/>
  </p:clrMapOvr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5CDB9-F6C0-4843-A74D-CEFE9ECC2E0D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B442-C9A6-400E-B14C-7B8693E765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04110"/>
      </p:ext>
    </p:extLst>
  </p:cSld>
  <p:clrMapOvr>
    <a:masterClrMapping/>
  </p:clrMapOvr>
  <p:hf sldNum="0"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5CDB9-F6C0-4843-A74D-CEFE9ECC2E0D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B442-C9A6-400E-B14C-7B8693E765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469008"/>
      </p:ext>
    </p:extLst>
  </p:cSld>
  <p:clrMapOvr>
    <a:masterClrMapping/>
  </p:clrMapOvr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5CDB9-F6C0-4843-A74D-CEFE9ECC2E0D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1B442-C9A6-400E-B14C-7B8693E765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392022"/>
      </p:ext>
    </p:extLst>
  </p:cSld>
  <p:clrMapOvr>
    <a:masterClrMapping/>
  </p:clrMapOvr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D5CDB9-F6C0-4843-A74D-CEFE9ECC2E0D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51B442-C9A6-400E-B14C-7B8693E765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469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1219200"/>
            <a:ext cx="7772400" cy="2057400"/>
          </a:xfrm>
        </p:spPr>
        <p:txBody>
          <a:bodyPr>
            <a:normAutofit fontScale="90000"/>
          </a:bodyPr>
          <a:lstStyle/>
          <a:p>
            <a:br>
              <a:rPr lang="en-US" sz="6600" dirty="0"/>
            </a:br>
            <a:r>
              <a:rPr lang="en-US" sz="6700" dirty="0">
                <a:solidFill>
                  <a:srgbClr val="020E82"/>
                </a:solidFill>
              </a:rPr>
              <a:t>CSC102 Object Oriented Programming</a:t>
            </a:r>
            <a:br>
              <a:rPr lang="en-US" sz="6600" dirty="0"/>
            </a:br>
            <a:endParaRPr lang="en-US" sz="6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76600"/>
            <a:ext cx="6400800" cy="1600200"/>
          </a:xfrm>
        </p:spPr>
        <p:txBody>
          <a:bodyPr>
            <a:normAutofit lnSpcReduction="10000"/>
          </a:bodyPr>
          <a:lstStyle/>
          <a:p>
            <a:r>
              <a:rPr lang="en-US" sz="5400" b="1" dirty="0">
                <a:solidFill>
                  <a:srgbClr val="C00000"/>
                </a:solidFill>
              </a:rPr>
              <a:t>Project Final </a:t>
            </a:r>
          </a:p>
          <a:p>
            <a:r>
              <a:rPr lang="en-US" sz="5400" b="1" dirty="0">
                <a:solidFill>
                  <a:srgbClr val="C00000"/>
                </a:solidFill>
              </a:rPr>
              <a:t>Submission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24000"/>
            <a:ext cx="7886700" cy="46529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Admin Login Screen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AA25DC-186A-4FEB-9E51-0E990D6F7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25" y="2190042"/>
            <a:ext cx="8210550" cy="4076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143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24000"/>
            <a:ext cx="7886700" cy="46529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Admin Dashboard Screen</a:t>
            </a:r>
          </a:p>
          <a:p>
            <a:pPr algn="ctr"/>
            <a:endParaRPr lang="en-IN" sz="3200" b="1" dirty="0">
              <a:solidFill>
                <a:srgbClr val="002060"/>
              </a:solidFill>
              <a:latin typeface="Clarendon Blk BT" panose="020409050505050202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44273C-B98A-4C0A-9B9E-CD75C05F3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086823"/>
            <a:ext cx="8305800" cy="424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525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58947"/>
            <a:ext cx="7886700" cy="4618016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ADD PRODUCT Screen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</a:t>
            </a:r>
            <a:r>
              <a:rPr lang="en-US" dirty="0" err="1"/>
              <a:t>Sotre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9C532C-AB91-4220-A0BB-36758FC5A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25" y="2103460"/>
            <a:ext cx="8210550" cy="425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1558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24000"/>
            <a:ext cx="7886700" cy="46529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UPDATE PRODUCT Screen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D2EA38-6449-4106-A4A9-A0AB00AC8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209799"/>
            <a:ext cx="8382000" cy="414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5314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24000"/>
            <a:ext cx="7886700" cy="46529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DELETE PRODUCT Screen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FCFC06-53F6-4694-B42F-8425B7784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86000"/>
            <a:ext cx="8153400" cy="389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459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90689"/>
            <a:ext cx="7886700" cy="4486274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VIEW PRODUCT Screen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1617AF-111C-414C-A8CC-8FA25B2B1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338559"/>
            <a:ext cx="8458200" cy="392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3823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90689"/>
            <a:ext cx="7886700" cy="4486274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VIEW PRODUCT Screen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3D9565-D183-464F-A6D7-471E8C6FAF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209799"/>
            <a:ext cx="8610600" cy="396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1912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90689"/>
            <a:ext cx="7886700" cy="4486274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Report Screen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6DEA38-4910-4A25-8069-41619C321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219228"/>
            <a:ext cx="86106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5138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24000"/>
            <a:ext cx="7886700" cy="46529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User Login Screen</a:t>
            </a:r>
          </a:p>
          <a:p>
            <a:pPr algn="ctr"/>
            <a:endParaRPr lang="en-IN" sz="3200" b="1" dirty="0">
              <a:solidFill>
                <a:srgbClr val="002060"/>
              </a:solidFill>
              <a:latin typeface="Clarendon Blk BT" panose="020409050505050202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1BDBC4-0015-4FC3-9AE1-8C2FAB564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2005013"/>
            <a:ext cx="86106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892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00200"/>
            <a:ext cx="7886700" cy="45767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User Sign-Up Screen</a:t>
            </a:r>
          </a:p>
          <a:p>
            <a:pPr algn="ctr"/>
            <a:endParaRPr lang="en-IN" sz="3200" b="1" dirty="0">
              <a:solidFill>
                <a:srgbClr val="002060"/>
              </a:solidFill>
              <a:latin typeface="Clarendon Blk BT" panose="020409050505050202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DC68C3-FC1B-46E4-89EF-8FDB561AF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2237717"/>
            <a:ext cx="8305800" cy="4074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403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654674"/>
          </a:xfrm>
        </p:spPr>
        <p:txBody>
          <a:bodyPr>
            <a:normAutofit/>
          </a:bodyPr>
          <a:lstStyle/>
          <a:p>
            <a:pPr algn="ctr"/>
            <a:r>
              <a:rPr lang="en-US" sz="8000" dirty="0">
                <a:solidFill>
                  <a:srgbClr val="FF0000"/>
                </a:solidFill>
                <a:latin typeface="Cooper Std Black" panose="0208090304030B020404" pitchFamily="18" charset="0"/>
              </a:rPr>
              <a:t>MAD </a:t>
            </a:r>
            <a:r>
              <a:rPr lang="en-US" sz="7200" dirty="0">
                <a:latin typeface="Adobe Caslon Pro Bold" panose="0205070206050A020403" pitchFamily="18" charset="0"/>
              </a:rPr>
              <a:t>Creationzz</a:t>
            </a:r>
            <a:br>
              <a:rPr lang="en-US" sz="7200" dirty="0">
                <a:latin typeface="Adobe Caslon Pro Bold" panose="0205070206050A020403" pitchFamily="18" charset="0"/>
              </a:rPr>
            </a:br>
            <a:r>
              <a:rPr lang="en-US" sz="4800" dirty="0">
                <a:solidFill>
                  <a:srgbClr val="FF0066"/>
                </a:solidFill>
                <a:latin typeface="Adobe Caslon Pro Bold" panose="0205070206050A020403" pitchFamily="18" charset="0"/>
              </a:rPr>
              <a:t>online</a:t>
            </a:r>
            <a:r>
              <a:rPr lang="en-US" sz="4800" dirty="0">
                <a:latin typeface="Adobe Caslon Pro Bold" panose="0205070206050A020403" pitchFamily="18" charset="0"/>
              </a:rPr>
              <a:t> </a:t>
            </a:r>
            <a:r>
              <a:rPr lang="en-US" sz="4800" dirty="0">
                <a:solidFill>
                  <a:srgbClr val="FF9900"/>
                </a:solidFill>
                <a:latin typeface="Adobe Caslon Pro Bold" panose="0205070206050A020403" pitchFamily="18" charset="0"/>
              </a:rPr>
              <a:t>fashion</a:t>
            </a:r>
            <a:r>
              <a:rPr lang="en-US" sz="4800" dirty="0">
                <a:latin typeface="Adobe Caslon Pro Bold" panose="0205070206050A020403" pitchFamily="18" charset="0"/>
              </a:rPr>
              <a:t> </a:t>
            </a:r>
            <a:r>
              <a:rPr lang="en-US" sz="4800" dirty="0">
                <a:solidFill>
                  <a:srgbClr val="0099FF"/>
                </a:solidFill>
                <a:latin typeface="Adobe Caslon Pro Bold" panose="0205070206050A020403" pitchFamily="18" charset="0"/>
              </a:rPr>
              <a:t>store</a:t>
            </a:r>
            <a:br>
              <a:rPr lang="en-US" sz="4800" dirty="0">
                <a:solidFill>
                  <a:srgbClr val="0099FF"/>
                </a:solidFill>
                <a:latin typeface="Adobe Caslon Pro Bold" panose="0205070206050A020403" pitchFamily="18" charset="0"/>
              </a:rPr>
            </a:br>
            <a:br>
              <a:rPr lang="en-US" sz="4800" dirty="0">
                <a:solidFill>
                  <a:srgbClr val="0099FF"/>
                </a:solidFill>
                <a:latin typeface="Adobe Caslon Pro Bold" panose="0205070206050A020403" pitchFamily="18" charset="0"/>
              </a:rPr>
            </a:br>
            <a:r>
              <a:rPr lang="en-US" sz="4800" dirty="0">
                <a:solidFill>
                  <a:srgbClr val="0099FF"/>
                </a:solidFill>
                <a:latin typeface="Adobe Caslon Pro Bold" panose="0205070206050A020403" pitchFamily="18" charset="0"/>
              </a:rPr>
              <a:t>Always </a:t>
            </a:r>
            <a:r>
              <a:rPr lang="en-US" sz="4800" dirty="0">
                <a:solidFill>
                  <a:srgbClr val="FF9900"/>
                </a:solidFill>
                <a:latin typeface="Adobe Caslon Pro Bold" panose="0205070206050A020403" pitchFamily="18" charset="0"/>
              </a:rPr>
              <a:t>in</a:t>
            </a:r>
            <a:r>
              <a:rPr lang="en-US" sz="4800" dirty="0">
                <a:solidFill>
                  <a:srgbClr val="0099FF"/>
                </a:solidFill>
                <a:latin typeface="Adobe Caslon Pro Bold" panose="0205070206050A020403" pitchFamily="18" charset="0"/>
              </a:rPr>
              <a:t> </a:t>
            </a:r>
            <a:r>
              <a:rPr lang="en-US" sz="4800" dirty="0">
                <a:solidFill>
                  <a:srgbClr val="FF0066"/>
                </a:solidFill>
                <a:latin typeface="Adobe Caslon Pro Bold" panose="0205070206050A020403" pitchFamily="18" charset="0"/>
              </a:rPr>
              <a:t>Style </a:t>
            </a:r>
            <a:r>
              <a:rPr lang="en-US" sz="4800" dirty="0">
                <a:solidFill>
                  <a:srgbClr val="0099FF"/>
                </a:solidFill>
                <a:latin typeface="Adobe Caslon Pro Bold" panose="0205070206050A020403" pitchFamily="18" charset="0"/>
              </a:rPr>
              <a:t>!</a:t>
            </a:r>
            <a:r>
              <a:rPr lang="en-US" sz="4800" dirty="0">
                <a:solidFill>
                  <a:srgbClr val="FF9900"/>
                </a:solidFill>
                <a:latin typeface="Adobe Caslon Pro Bold" panose="0205070206050A020403" pitchFamily="18" charset="0"/>
              </a:rPr>
              <a:t>!</a:t>
            </a:r>
            <a:r>
              <a:rPr lang="en-US" sz="4800" dirty="0">
                <a:solidFill>
                  <a:srgbClr val="FF0066"/>
                </a:solidFill>
                <a:latin typeface="Adobe Caslon Pro Bold" panose="0205070206050A020403" pitchFamily="18" charset="0"/>
              </a:rPr>
              <a:t>!</a:t>
            </a:r>
            <a:br>
              <a:rPr lang="en-US" sz="4800" dirty="0">
                <a:solidFill>
                  <a:srgbClr val="0099FF"/>
                </a:solidFill>
                <a:latin typeface="Adobe Caslon Pro Bold" panose="0205070206050A020403" pitchFamily="18" charset="0"/>
              </a:rPr>
            </a:br>
            <a:endParaRPr lang="en-US" sz="4800" dirty="0">
              <a:solidFill>
                <a:srgbClr val="0099FF"/>
              </a:solidFill>
              <a:latin typeface="Adobe Caslon Pro Bold" panose="0205070206050A020403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91F8EA-FFE2-4C91-8BF6-3486994855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" y="1524000"/>
            <a:ext cx="508000" cy="508000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259F446B-8C1B-4037-9F5C-11E2042EF5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3581400"/>
            <a:ext cx="508000" cy="508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46465"/>
            <a:ext cx="7886700" cy="1325563"/>
          </a:xfrm>
        </p:spPr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1600"/>
            <a:ext cx="7886700" cy="48053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Customer Dashboard Screen </a:t>
            </a:r>
          </a:p>
          <a:p>
            <a:pPr marL="0" indent="0" algn="ctr">
              <a:buNone/>
            </a:pPr>
            <a:r>
              <a:rPr lang="en-IN" sz="18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(Please play the video)</a:t>
            </a:r>
            <a:endParaRPr lang="en-IN" sz="3200" b="1" dirty="0">
              <a:solidFill>
                <a:srgbClr val="002060"/>
              </a:solidFill>
              <a:latin typeface="Clarendon Blk BT" panose="02040905050505020204" pitchFamily="18" charset="0"/>
            </a:endParaRPr>
          </a:p>
          <a:p>
            <a:pPr algn="ctr"/>
            <a:endParaRPr lang="en-IN" sz="3200" b="1" dirty="0">
              <a:solidFill>
                <a:srgbClr val="002060"/>
              </a:solidFill>
              <a:latin typeface="Clarendon Blk BT" panose="020409050505050202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5" name="MAD Creationzzz!!! 19-04-2019 17_39_49">
            <a:hlinkClick r:id="" action="ppaction://media"/>
            <a:extLst>
              <a:ext uri="{FF2B5EF4-FFF2-40B4-BE49-F238E27FC236}">
                <a16:creationId xmlns:a16="http://schemas.microsoft.com/office/drawing/2014/main" id="{ACC3F382-3B7F-4AAF-8C89-5875B05407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9100" y="2286000"/>
            <a:ext cx="8305800" cy="380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642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1600"/>
            <a:ext cx="7886700" cy="48053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Women's Wear Screen</a:t>
            </a:r>
          </a:p>
          <a:p>
            <a:pPr algn="ctr"/>
            <a:endParaRPr lang="en-IN" sz="3200" b="1" dirty="0">
              <a:solidFill>
                <a:srgbClr val="002060"/>
              </a:solidFill>
              <a:latin typeface="Clarendon Blk BT" panose="020409050505050202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9F0D91-E15E-4BC3-99AD-3005E2410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905001"/>
            <a:ext cx="8058150" cy="445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8685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0228"/>
            <a:ext cx="7886700" cy="4906736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Women's Wear Screen</a:t>
            </a:r>
          </a:p>
          <a:p>
            <a:pPr algn="ctr"/>
            <a:endParaRPr lang="en-IN" sz="3200" b="1" dirty="0">
              <a:solidFill>
                <a:srgbClr val="002060"/>
              </a:solidFill>
              <a:latin typeface="Clarendon Blk BT" panose="020409050505050202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FB6A33-38E6-4777-A73D-9DD063CC1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870075"/>
            <a:ext cx="8153400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6324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1600"/>
            <a:ext cx="7886700" cy="48053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Men's Wear Screen</a:t>
            </a:r>
          </a:p>
          <a:p>
            <a:pPr algn="ctr"/>
            <a:endParaRPr lang="en-IN" sz="3200" b="1" dirty="0">
              <a:solidFill>
                <a:srgbClr val="002060"/>
              </a:solidFill>
              <a:latin typeface="Clarendon Blk BT" panose="020409050505050202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058124-CF45-4E90-BD06-989C85C84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870076"/>
            <a:ext cx="8305800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82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1600"/>
            <a:ext cx="7886700" cy="48053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Men's Wear Screen</a:t>
            </a:r>
          </a:p>
          <a:p>
            <a:pPr algn="ctr"/>
            <a:endParaRPr lang="en-IN" sz="3200" b="1" dirty="0">
              <a:solidFill>
                <a:srgbClr val="002060"/>
              </a:solidFill>
              <a:latin typeface="Clarendon Blk BT" panose="020409050505050202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6CE2E7-E264-4C42-B002-626588E01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882518"/>
            <a:ext cx="8305800" cy="4473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8580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1600"/>
            <a:ext cx="7886700" cy="48053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Kids’ Wear Screen</a:t>
            </a:r>
          </a:p>
          <a:p>
            <a:pPr algn="ctr"/>
            <a:endParaRPr lang="en-IN" sz="3200" b="1" dirty="0">
              <a:solidFill>
                <a:srgbClr val="002060"/>
              </a:solidFill>
              <a:latin typeface="Clarendon Blk BT" panose="020409050505050202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4EF198-AC92-4B50-B4FF-28284D05F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870077"/>
            <a:ext cx="8458200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6104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400"/>
            <a:ext cx="7886700" cy="48815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Kids’ Wear Screen</a:t>
            </a:r>
          </a:p>
          <a:p>
            <a:pPr algn="ctr"/>
            <a:endParaRPr lang="en-IN" sz="3200" b="1" dirty="0">
              <a:solidFill>
                <a:srgbClr val="002060"/>
              </a:solidFill>
              <a:latin typeface="Clarendon Blk BT" panose="020409050505050202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608E4F-F094-416F-94AB-3C5FD14BE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759113"/>
            <a:ext cx="8458200" cy="4629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8405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1600"/>
            <a:ext cx="7886700" cy="48053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Kid's Wear Screen</a:t>
            </a:r>
          </a:p>
          <a:p>
            <a:pPr algn="ctr"/>
            <a:endParaRPr lang="en-IN" sz="3200" b="1" dirty="0">
              <a:solidFill>
                <a:srgbClr val="002060"/>
              </a:solidFill>
              <a:latin typeface="Clarendon Blk BT" panose="020409050505050202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5BA605-205F-4C71-AFFC-F06DE3F1F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1888334"/>
            <a:ext cx="8458200" cy="4378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7428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1600"/>
            <a:ext cx="7886700" cy="48053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View Profile Screen</a:t>
            </a:r>
          </a:p>
          <a:p>
            <a:pPr algn="ctr"/>
            <a:endParaRPr lang="en-IN" sz="3200" b="1" dirty="0">
              <a:solidFill>
                <a:srgbClr val="002060"/>
              </a:solidFill>
              <a:latin typeface="Clarendon Blk BT" panose="020409050505050202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AA9B44-9B7A-43E4-9941-0F4FD6D4B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944834"/>
            <a:ext cx="8305800" cy="441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5664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14364"/>
            <a:ext cx="7886700" cy="1076325"/>
          </a:xfrm>
        </p:spPr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47800"/>
            <a:ext cx="7886700" cy="47291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Product Details Display Screen</a:t>
            </a:r>
          </a:p>
          <a:p>
            <a:pPr algn="ctr"/>
            <a:endParaRPr lang="en-IN" sz="3200" b="1" dirty="0">
              <a:solidFill>
                <a:srgbClr val="002060"/>
              </a:solidFill>
              <a:latin typeface="Clarendon Blk BT" panose="020409050505050202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45EA8E-44CC-40CA-AC19-AA902C5C1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962150"/>
            <a:ext cx="7886700" cy="439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1609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6600" dirty="0">
                <a:solidFill>
                  <a:srgbClr val="C00000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Team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  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- Online Fashion Store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892E03E-999D-43BA-B868-92C742C502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2612790"/>
              </p:ext>
            </p:extLst>
          </p:nvPr>
        </p:nvGraphicFramePr>
        <p:xfrm>
          <a:off x="628650" y="2057400"/>
          <a:ext cx="7981950" cy="3813174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2660650">
                  <a:extLst>
                    <a:ext uri="{9D8B030D-6E8A-4147-A177-3AD203B41FA5}">
                      <a16:colId xmlns:a16="http://schemas.microsoft.com/office/drawing/2014/main" val="717620115"/>
                    </a:ext>
                  </a:extLst>
                </a:gridCol>
                <a:gridCol w="2660650">
                  <a:extLst>
                    <a:ext uri="{9D8B030D-6E8A-4147-A177-3AD203B41FA5}">
                      <a16:colId xmlns:a16="http://schemas.microsoft.com/office/drawing/2014/main" val="899313766"/>
                    </a:ext>
                  </a:extLst>
                </a:gridCol>
                <a:gridCol w="2660650">
                  <a:extLst>
                    <a:ext uri="{9D8B030D-6E8A-4147-A177-3AD203B41FA5}">
                      <a16:colId xmlns:a16="http://schemas.microsoft.com/office/drawing/2014/main" val="917621307"/>
                    </a:ext>
                  </a:extLst>
                </a:gridCol>
              </a:tblGrid>
              <a:tr h="833437">
                <a:tc>
                  <a:txBody>
                    <a:bodyPr/>
                    <a:lstStyle/>
                    <a:p>
                      <a:pPr algn="ctr"/>
                      <a:r>
                        <a:rPr lang="en-IN" sz="4400" dirty="0"/>
                        <a:t>Roll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44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4000" dirty="0"/>
                        <a:t>Programme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097114"/>
                  </a:ext>
                </a:extLst>
              </a:tr>
              <a:tr h="995363">
                <a:tc>
                  <a:txBody>
                    <a:bodyPr/>
                    <a:lstStyle/>
                    <a:p>
                      <a:r>
                        <a:rPr lang="en-IN" sz="3200" dirty="0"/>
                        <a:t>AU1841017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Miracle Rindani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3600" dirty="0"/>
                        <a:t>B.Tech ICT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514722"/>
                  </a:ext>
                </a:extLst>
              </a:tr>
              <a:tr h="992187">
                <a:tc>
                  <a:txBody>
                    <a:bodyPr/>
                    <a:lstStyle/>
                    <a:p>
                      <a:r>
                        <a:rPr lang="en-IN" sz="3200" dirty="0"/>
                        <a:t>AU1841004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Aanshi Patwari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3600" dirty="0"/>
                        <a:t>B.Tech ICT</a:t>
                      </a: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6306568"/>
                  </a:ext>
                </a:extLst>
              </a:tr>
              <a:tr h="992187">
                <a:tc>
                  <a:txBody>
                    <a:bodyPr/>
                    <a:lstStyle/>
                    <a:p>
                      <a:r>
                        <a:rPr lang="en-IN" sz="3200" dirty="0"/>
                        <a:t>AU1841052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Dipika Pawar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3600" dirty="0"/>
                        <a:t>B.Tech ICT</a:t>
                      </a: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24001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63663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930274"/>
          </a:xfrm>
        </p:spPr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43000"/>
            <a:ext cx="7886700" cy="50339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Product Details Display Screen</a:t>
            </a:r>
          </a:p>
          <a:p>
            <a:pPr algn="ctr"/>
            <a:endParaRPr lang="en-IN" sz="3200" b="1" dirty="0">
              <a:solidFill>
                <a:srgbClr val="002060"/>
              </a:solidFill>
              <a:latin typeface="Clarendon Blk BT" panose="020409050505050202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A854FA-0286-41D7-85DB-664B09EA0E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430" y="1636890"/>
            <a:ext cx="8057139" cy="461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7086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930274"/>
          </a:xfrm>
        </p:spPr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43000"/>
            <a:ext cx="7886700" cy="50339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Cart Display Screen</a:t>
            </a:r>
          </a:p>
          <a:p>
            <a:pPr algn="ctr"/>
            <a:endParaRPr lang="en-IN" sz="3200" b="1" dirty="0">
              <a:solidFill>
                <a:srgbClr val="002060"/>
              </a:solidFill>
              <a:latin typeface="Clarendon Blk BT" panose="020409050505050202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36A68D-B9A1-4E8D-9D65-B85A72B17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1752600"/>
            <a:ext cx="8229600" cy="4582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4333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930274"/>
          </a:xfrm>
        </p:spPr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43000"/>
            <a:ext cx="7886700" cy="50339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Address Fill-Up Screen</a:t>
            </a:r>
          </a:p>
          <a:p>
            <a:pPr algn="ctr"/>
            <a:endParaRPr lang="en-IN" sz="3200" b="1" dirty="0">
              <a:solidFill>
                <a:srgbClr val="002060"/>
              </a:solidFill>
              <a:latin typeface="Clarendon Blk BT" panose="020409050505050202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082FEF-6038-478B-B858-444034591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664" y="1824036"/>
            <a:ext cx="5534672" cy="4352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0725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930274"/>
          </a:xfrm>
        </p:spPr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43000"/>
            <a:ext cx="7886700" cy="50339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View Bill Screen</a:t>
            </a:r>
          </a:p>
          <a:p>
            <a:pPr algn="ctr"/>
            <a:endParaRPr lang="en-IN" sz="3200" b="1" dirty="0">
              <a:solidFill>
                <a:srgbClr val="002060"/>
              </a:solidFill>
              <a:latin typeface="Clarendon Blk BT" panose="020409050505050202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48CD96-F703-415A-B0F7-554338575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291" y="1676400"/>
            <a:ext cx="4755510" cy="467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4931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743199"/>
            <a:ext cx="7886700" cy="34337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6000" dirty="0">
                <a:solidFill>
                  <a:srgbClr val="C00000"/>
                </a:solidFill>
                <a:latin typeface="Cooper Std Black" panose="0208090304030B020404" pitchFamily="18" charset="0"/>
              </a:rPr>
              <a:t>Thank </a:t>
            </a:r>
            <a:r>
              <a:rPr lang="en-IN" sz="6000" dirty="0">
                <a:solidFill>
                  <a:srgbClr val="002060"/>
                </a:solidFill>
                <a:latin typeface="Cooper Std Black" panose="0208090304030B020404" pitchFamily="18" charset="0"/>
              </a:rPr>
              <a:t>You!!!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</p:spTree>
    <p:extLst>
      <p:ext uri="{BB962C8B-B14F-4D97-AF65-F5344CB8AC3E}">
        <p14:creationId xmlns:p14="http://schemas.microsoft.com/office/powerpoint/2010/main" val="4264452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5400" b="1" dirty="0">
                <a:solidFill>
                  <a:srgbClr val="C00000"/>
                </a:solidFill>
                <a:latin typeface="+mn-lt"/>
              </a:rPr>
              <a:t>Problem</a:t>
            </a:r>
            <a:r>
              <a:rPr lang="en-IN" sz="5400" b="1" dirty="0">
                <a:solidFill>
                  <a:srgbClr val="C00000"/>
                </a:solidFill>
              </a:rPr>
              <a:t> </a:t>
            </a:r>
            <a:r>
              <a:rPr lang="en-IN" sz="5400" b="1" dirty="0">
                <a:solidFill>
                  <a:srgbClr val="C00000"/>
                </a:solidFill>
                <a:latin typeface="+mn-lt"/>
              </a:rPr>
              <a:t>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002060"/>
                </a:solidFill>
              </a:rPr>
              <a:t>It will help the individual shopkeepers spread their business through the portal.</a:t>
            </a:r>
          </a:p>
          <a:p>
            <a:r>
              <a:rPr lang="en-IN" b="1" dirty="0">
                <a:solidFill>
                  <a:srgbClr val="002060"/>
                </a:solidFill>
              </a:rPr>
              <a:t>To help the customers shop online with a variety of clothes availability with no need to go out for shopping</a:t>
            </a:r>
            <a:r>
              <a:rPr lang="en-IN" dirty="0">
                <a:solidFill>
                  <a:srgbClr val="002060"/>
                </a:solidFill>
              </a:rPr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</p:spTree>
    <p:extLst>
      <p:ext uri="{BB962C8B-B14F-4D97-AF65-F5344CB8AC3E}">
        <p14:creationId xmlns:p14="http://schemas.microsoft.com/office/powerpoint/2010/main" val="1293178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800" b="1" dirty="0">
                <a:solidFill>
                  <a:srgbClr val="C00000"/>
                </a:solidFill>
                <a:latin typeface="+mn-lt"/>
              </a:rPr>
              <a:t>Objective and End-Users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000" dirty="0"/>
              <a:t>      </a:t>
            </a:r>
            <a:r>
              <a:rPr lang="en-US" sz="3000" b="1" dirty="0">
                <a:solidFill>
                  <a:srgbClr val="C00000"/>
                </a:solidFill>
              </a:rPr>
              <a:t> Objective  </a:t>
            </a:r>
          </a:p>
          <a:p>
            <a:r>
              <a:rPr lang="en-US" sz="3000" b="1" dirty="0">
                <a:solidFill>
                  <a:srgbClr val="002060"/>
                </a:solidFill>
              </a:rPr>
              <a:t>To make </a:t>
            </a:r>
            <a:r>
              <a:rPr lang="en-US" sz="3000" b="1" u="sng" dirty="0">
                <a:solidFill>
                  <a:srgbClr val="002060"/>
                </a:solidFill>
              </a:rPr>
              <a:t>shopping clothes </a:t>
            </a:r>
            <a:r>
              <a:rPr lang="en-US" sz="3000" b="1" dirty="0">
                <a:solidFill>
                  <a:srgbClr val="002060"/>
                </a:solidFill>
              </a:rPr>
              <a:t>easy for people and help the individual</a:t>
            </a:r>
            <a:r>
              <a:rPr lang="en-US" sz="3000" b="1" u="sng" dirty="0">
                <a:solidFill>
                  <a:srgbClr val="002060"/>
                </a:solidFill>
              </a:rPr>
              <a:t> shopkeepers </a:t>
            </a:r>
            <a:r>
              <a:rPr lang="en-US" sz="3000" b="1" dirty="0">
                <a:solidFill>
                  <a:srgbClr val="002060"/>
                </a:solidFill>
              </a:rPr>
              <a:t>of the city spread their business.</a:t>
            </a:r>
          </a:p>
          <a:p>
            <a:pPr marL="0" indent="0">
              <a:buNone/>
            </a:pPr>
            <a:endParaRPr lang="en-US" sz="3000" b="1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3000" b="1" dirty="0">
                <a:solidFill>
                  <a:srgbClr val="C00000"/>
                </a:solidFill>
              </a:rPr>
              <a:t>      Software End Users </a:t>
            </a:r>
          </a:p>
          <a:p>
            <a:r>
              <a:rPr lang="en-US" sz="3000" b="1" dirty="0"/>
              <a:t> </a:t>
            </a:r>
            <a:r>
              <a:rPr lang="en-US" sz="3000" b="1" dirty="0">
                <a:solidFill>
                  <a:srgbClr val="002060"/>
                </a:solidFill>
              </a:rPr>
              <a:t>Admin and Customers</a:t>
            </a:r>
          </a:p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</p:spTree>
    <p:extLst>
      <p:ext uri="{BB962C8B-B14F-4D97-AF65-F5344CB8AC3E}">
        <p14:creationId xmlns:p14="http://schemas.microsoft.com/office/powerpoint/2010/main" val="853994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800" b="1" dirty="0">
                <a:solidFill>
                  <a:srgbClr val="C00000"/>
                </a:solidFill>
                <a:latin typeface="+mn-lt"/>
              </a:rPr>
              <a:t>Functionalities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b="1" dirty="0">
                <a:solidFill>
                  <a:srgbClr val="C00000"/>
                </a:solidFill>
              </a:rPr>
              <a:t>Admin User</a:t>
            </a:r>
          </a:p>
          <a:p>
            <a:pPr marL="0" indent="0">
              <a:buNone/>
            </a:pPr>
            <a:r>
              <a:rPr lang="en-US" dirty="0"/>
              <a:t>1) </a:t>
            </a:r>
            <a:r>
              <a:rPr lang="en-US" b="1" dirty="0"/>
              <a:t>Manage Customer Record – </a:t>
            </a:r>
            <a:r>
              <a:rPr lang="en-US" b="1" dirty="0">
                <a:solidFill>
                  <a:srgbClr val="002060"/>
                </a:solidFill>
              </a:rPr>
              <a:t>Track customer activity, clothes purchased</a:t>
            </a:r>
          </a:p>
          <a:p>
            <a:pPr marL="0" indent="0">
              <a:buNone/>
            </a:pPr>
            <a:r>
              <a:rPr lang="en-US" b="1" dirty="0"/>
              <a:t>2) Manage Stock Record  - </a:t>
            </a:r>
            <a:r>
              <a:rPr lang="en-US" b="1" dirty="0">
                <a:solidFill>
                  <a:srgbClr val="002060"/>
                </a:solidFill>
              </a:rPr>
              <a:t>Stock  availability , 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2060"/>
                </a:solidFill>
              </a:rPr>
              <a:t>    stock transaction details </a:t>
            </a:r>
          </a:p>
          <a:p>
            <a:pPr marL="0" indent="0">
              <a:buNone/>
            </a:pPr>
            <a:br>
              <a:rPr lang="en-US" dirty="0"/>
            </a:b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</p:spTree>
    <p:extLst>
      <p:ext uri="{BB962C8B-B14F-4D97-AF65-F5344CB8AC3E}">
        <p14:creationId xmlns:p14="http://schemas.microsoft.com/office/powerpoint/2010/main" val="128396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  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Functionalities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3600" b="1" dirty="0">
                <a:solidFill>
                  <a:srgbClr val="C00000"/>
                </a:solidFill>
              </a:rPr>
              <a:t>Customer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2060"/>
                </a:solidFill>
              </a:rPr>
              <a:t>1) Customer login / sign up options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2060"/>
                </a:solidFill>
              </a:rPr>
              <a:t>2) Search clothes by category  (Men/ Women/ Kids)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2060"/>
                </a:solidFill>
              </a:rPr>
              <a:t>3) Sort and filter clothes according to </a:t>
            </a:r>
            <a:r>
              <a:rPr lang="en-US" b="1" dirty="0" err="1">
                <a:solidFill>
                  <a:srgbClr val="002060"/>
                </a:solidFill>
              </a:rPr>
              <a:t>colour</a:t>
            </a:r>
            <a:r>
              <a:rPr lang="en-US" b="1" dirty="0">
                <a:solidFill>
                  <a:srgbClr val="002060"/>
                </a:solidFill>
              </a:rPr>
              <a:t>, price etc.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2060"/>
                </a:solidFill>
              </a:rPr>
              <a:t>4) Add to cart / Remove from cart 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2060"/>
                </a:solidFill>
              </a:rPr>
              <a:t>5) Confirm the order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2060"/>
                </a:solidFill>
              </a:rPr>
              <a:t>6) Payment  and Delivery details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2060"/>
                </a:solidFill>
              </a:rPr>
              <a:t>7) Generate payment slip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2060"/>
                </a:solidFill>
              </a:rPr>
              <a:t>8) Sign out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2060"/>
                </a:solidFill>
              </a:rPr>
              <a:t>9) Rate and/or comment on the purchased products</a:t>
            </a:r>
          </a:p>
          <a:p>
            <a:pPr marL="0" indent="0">
              <a:buNone/>
            </a:pPr>
            <a:br>
              <a:rPr lang="en-US" dirty="0"/>
            </a:b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</p:spTree>
    <p:extLst>
      <p:ext uri="{BB962C8B-B14F-4D97-AF65-F5344CB8AC3E}">
        <p14:creationId xmlns:p14="http://schemas.microsoft.com/office/powerpoint/2010/main" val="2914027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00200"/>
            <a:ext cx="7886700" cy="45767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Front Screen</a:t>
            </a:r>
          </a:p>
          <a:p>
            <a:pPr algn="ctr"/>
            <a:endParaRPr lang="en-IN" sz="3200" b="1" dirty="0">
              <a:solidFill>
                <a:srgbClr val="002060"/>
              </a:solidFill>
              <a:latin typeface="Clarendon Blk BT" panose="020409050505050202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90E602-2D17-4720-A7C7-A24C27F23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133600"/>
            <a:ext cx="8686800" cy="422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282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B2DF-7BDE-47DC-86DF-CCEC5E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</a:t>
            </a:r>
            <a:r>
              <a:rPr lang="en-IN" sz="4800" b="1" dirty="0">
                <a:solidFill>
                  <a:srgbClr val="C00000"/>
                </a:solidFill>
                <a:latin typeface="+mn-lt"/>
              </a:rPr>
              <a:t>GUI/Screen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6E12-6F6D-43E5-BEBD-71CF656A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24000"/>
            <a:ext cx="7886700" cy="46529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Login Screen </a:t>
            </a:r>
            <a:r>
              <a:rPr lang="en-IN" sz="1800" b="1" dirty="0">
                <a:solidFill>
                  <a:srgbClr val="002060"/>
                </a:solidFill>
                <a:latin typeface="Clarendon Blk BT" panose="02040905050505020204" pitchFamily="18" charset="0"/>
              </a:rPr>
              <a:t>(GIF VIDEO)(Please play)</a:t>
            </a:r>
            <a:endParaRPr lang="en-IN" sz="3200" b="1" dirty="0">
              <a:solidFill>
                <a:srgbClr val="002060"/>
              </a:solidFill>
              <a:latin typeface="Clarendon Blk BT" panose="02040905050505020204" pitchFamily="18" charset="0"/>
            </a:endParaRPr>
          </a:p>
          <a:p>
            <a:pPr algn="ctr"/>
            <a:endParaRPr lang="en-IN" sz="3200" b="1" dirty="0">
              <a:solidFill>
                <a:srgbClr val="002060"/>
              </a:solidFill>
              <a:latin typeface="Clarendon Blk BT" panose="020409050505050202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C7FD3-D321-4328-9951-D8D41CC4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MAD Creationzz – Online Fashion Store</a:t>
            </a:r>
          </a:p>
        </p:txBody>
      </p:sp>
      <p:pic>
        <p:nvPicPr>
          <p:cNvPr id="6" name="MAD Creationzzz!!! 15-04-2019 22_07_06">
            <a:hlinkClick r:id="" action="ppaction://media"/>
            <a:extLst>
              <a:ext uri="{FF2B5EF4-FFF2-40B4-BE49-F238E27FC236}">
                <a16:creationId xmlns:a16="http://schemas.microsoft.com/office/drawing/2014/main" id="{A44F7DE7-B415-4D80-A9E0-9652D46E33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8650" y="2133600"/>
            <a:ext cx="7886700" cy="385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410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8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U-SEAS Theme-1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U-SEAS Theme-1" id="{4519C19B-023D-49BA-B8A2-53FF349FB5B6}" vid="{591DEA80-6986-40F6-AC49-815545B633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AU-SEAS Theme-1</Template>
  <TotalTime>0</TotalTime>
  <Words>558</Words>
  <Application>Microsoft Office PowerPoint</Application>
  <PresentationFormat>On-screen Show (4:3)</PresentationFormat>
  <Paragraphs>133</Paragraphs>
  <Slides>34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Adobe Fan Heiti Std B</vt:lpstr>
      <vt:lpstr>Adobe Caslon Pro Bold</vt:lpstr>
      <vt:lpstr>Arial</vt:lpstr>
      <vt:lpstr>Calibri</vt:lpstr>
      <vt:lpstr>Calibri Light</vt:lpstr>
      <vt:lpstr>Clarendon Blk BT</vt:lpstr>
      <vt:lpstr>Cooper Std Black</vt:lpstr>
      <vt:lpstr>AU-SEAS Theme-1</vt:lpstr>
      <vt:lpstr> CSC102 Object Oriented Programming </vt:lpstr>
      <vt:lpstr>MAD Creationzz online fashion store  Always in Style !!! </vt:lpstr>
      <vt:lpstr>Team Members</vt:lpstr>
      <vt:lpstr> Problem Definition</vt:lpstr>
      <vt:lpstr>Objective and End-Users</vt:lpstr>
      <vt:lpstr>Functionalities</vt:lpstr>
      <vt:lpstr>    Functionalities</vt:lpstr>
      <vt:lpstr> GUI/Screen Design</vt:lpstr>
      <vt:lpstr> GUI/Screen Design</vt:lpstr>
      <vt:lpstr> GUI/Screen Design</vt:lpstr>
      <vt:lpstr> GUI/Screen Design</vt:lpstr>
      <vt:lpstr> GUI/Screen Design</vt:lpstr>
      <vt:lpstr> GUI/Screen Design</vt:lpstr>
      <vt:lpstr> GUI/Screen Design</vt:lpstr>
      <vt:lpstr> GUI/Screen Design</vt:lpstr>
      <vt:lpstr> GUI/Screen Design</vt:lpstr>
      <vt:lpstr> GUI/Screen Design</vt:lpstr>
      <vt:lpstr> GUI/Screen Design</vt:lpstr>
      <vt:lpstr> GUI/Screen Design</vt:lpstr>
      <vt:lpstr> GUI/Screen Design</vt:lpstr>
      <vt:lpstr> GUI/Screen Design</vt:lpstr>
      <vt:lpstr> GUI/Screen Design</vt:lpstr>
      <vt:lpstr> GUI/Screen Design</vt:lpstr>
      <vt:lpstr> GUI/Screen Design</vt:lpstr>
      <vt:lpstr> GUI/Screen Design</vt:lpstr>
      <vt:lpstr> GUI/Screen Design</vt:lpstr>
      <vt:lpstr> GUI/Screen Design</vt:lpstr>
      <vt:lpstr> GUI/Screen Design</vt:lpstr>
      <vt:lpstr> GUI/Screen Design</vt:lpstr>
      <vt:lpstr> GUI/Screen Design</vt:lpstr>
      <vt:lpstr> GUI/Screen Design</vt:lpstr>
      <vt:lpstr> GUI/Screen Design</vt:lpstr>
      <vt:lpstr> GUI/Screen Design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 Algorithm, Flowchart and Pseudocode</dc:title>
  <dc:creator>K</dc:creator>
  <cp:lastModifiedBy>aanshipatwari@outlook.com</cp:lastModifiedBy>
  <cp:revision>73</cp:revision>
  <dcterms:created xsi:type="dcterms:W3CDTF">2016-08-04T09:06:44Z</dcterms:created>
  <dcterms:modified xsi:type="dcterms:W3CDTF">2019-04-19T16:21:38Z</dcterms:modified>
</cp:coreProperties>
</file>

<file path=docProps/thumbnail.jpeg>
</file>